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63" r:id="rId6"/>
    <p:sldId id="259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9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bg>
      <p:bgPr>
        <a:solidFill>
          <a:srgbClr val="297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500" y="58316"/>
            <a:ext cx="9001000" cy="6741368"/>
          </a:xfrm>
          <a:prstGeom prst="rect">
            <a:avLst/>
          </a:prstGeom>
          <a:blipFill dpi="0" rotWithShape="1">
            <a:blip r:embed="rId2" cstate="print">
              <a:alphaModFix amt="5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 descr="Z:\Bureau\cover 2.tif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1678"/>
            <a:ext cx="9252520" cy="6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540" y="188640"/>
            <a:ext cx="4339480" cy="1440160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540" y="1677756"/>
            <a:ext cx="4339480" cy="87968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en-US" dirty="0"/>
          </a:p>
        </p:txBody>
      </p:sp>
      <p:sp>
        <p:nvSpPr>
          <p:cNvPr id="21" name="Espace réservé du texte 20"/>
          <p:cNvSpPr>
            <a:spLocks noGrp="1"/>
          </p:cNvSpPr>
          <p:nvPr>
            <p:ph type="body" sz="quarter" idx="10" hasCustomPrompt="1"/>
          </p:nvPr>
        </p:nvSpPr>
        <p:spPr>
          <a:xfrm>
            <a:off x="609540" y="2583396"/>
            <a:ext cx="4339480" cy="66316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Nom de l’auteur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29699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3528" y="1736"/>
            <a:ext cx="4820486" cy="3211240"/>
          </a:xfrm>
          <a:prstGeom prst="rect">
            <a:avLst/>
          </a:prstGeom>
          <a:solidFill>
            <a:srgbClr val="F5F5F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4536504" cy="144016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brown alga model for functional and evolutionary analysis of sex determination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611560" y="1829728"/>
            <a:ext cx="4265452" cy="519152"/>
          </a:xfrm>
        </p:spPr>
        <p:txBody>
          <a:bodyPr>
            <a:normAutofit lnSpcReduction="10000"/>
          </a:bodyPr>
          <a:lstStyle/>
          <a:p>
            <a:r>
              <a:rPr lang="fr-FR" b="1" dirty="0" smtClean="0"/>
              <a:t>CORMIER Alexandre</a:t>
            </a:r>
          </a:p>
          <a:p>
            <a:r>
              <a:rPr lang="en-US" b="1" dirty="0" smtClean="0"/>
              <a:t>PhD</a:t>
            </a:r>
            <a:endParaRPr lang="en-US" b="1" dirty="0"/>
          </a:p>
        </p:txBody>
      </p:sp>
      <p:pic>
        <p:nvPicPr>
          <p:cNvPr id="5" name="Picture 3" descr="\\vmware-host\Shared Folders\Dropbox\Photos\Logo\SBR_abim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184708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\\vmware-host\Shared Folders\Dropbox\Photos\Logo\UPMC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69385" y="2492896"/>
            <a:ext cx="160384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\\vmware-host\Shared Folders\Dropbox\Photos\Logo\CNRSfr-gran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27984" y="24928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397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9752" y="1268760"/>
            <a:ext cx="37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http://mmodev.sb-roscoff.fr/jbrowse/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  <a:r>
              <a:rPr lang="en-US" kern="0" dirty="0" err="1" smtClean="0"/>
              <a:t>Visualisation</a:t>
            </a:r>
            <a:r>
              <a:rPr lang="en-US" kern="0" dirty="0" smtClean="0"/>
              <a:t> des </a:t>
            </a:r>
            <a:r>
              <a:rPr lang="en-US" kern="0" dirty="0" err="1" smtClean="0"/>
              <a:t>données</a:t>
            </a:r>
            <a:endParaRPr lang="en-US" kern="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987824" y="2924944"/>
            <a:ext cx="1789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Gènes d’</a:t>
            </a:r>
            <a:r>
              <a:rPr lang="fr-FR" dirty="0" err="1" smtClean="0"/>
              <a:t>interets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r>
              <a:rPr lang="fr-FR" dirty="0" err="1" smtClean="0"/>
              <a:t>Ec</a:t>
            </a:r>
            <a:r>
              <a:rPr lang="fr-FR" dirty="0" smtClean="0"/>
              <a:t>-00_00000</a:t>
            </a:r>
          </a:p>
          <a:p>
            <a:r>
              <a:rPr lang="fr-FR" dirty="0" err="1" smtClean="0"/>
              <a:t>Ec</a:t>
            </a:r>
            <a:r>
              <a:rPr lang="fr-FR" smtClean="0"/>
              <a:t>…</a:t>
            </a:r>
            <a:endParaRPr lang="fr-FR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0137536A\Documents\EN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93096"/>
            <a:ext cx="3095625" cy="1409700"/>
          </a:xfrm>
          <a:prstGeom prst="rect">
            <a:avLst/>
          </a:prstGeom>
          <a:noFill/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268760"/>
            <a:ext cx="4723284" cy="168688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355976" y="306896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Provide </a:t>
            </a:r>
            <a:r>
              <a:rPr lang="en-US" dirty="0"/>
              <a:t>a public </a:t>
            </a:r>
            <a:r>
              <a:rPr lang="en-US" dirty="0" smtClean="0"/>
              <a:t>repositories </a:t>
            </a:r>
            <a:r>
              <a:rPr lang="en-US" dirty="0"/>
              <a:t>for DNA sequencing data, especially the "short reads" generated by High-throughput </a:t>
            </a:r>
            <a:r>
              <a:rPr lang="en-US" dirty="0" smtClean="0"/>
              <a:t>sequencing. </a:t>
            </a:r>
          </a:p>
          <a:p>
            <a:endParaRPr lang="en-US" dirty="0"/>
          </a:p>
          <a:p>
            <a:r>
              <a:rPr lang="en-US" dirty="0"/>
              <a:t>J</a:t>
            </a:r>
            <a:r>
              <a:rPr lang="en-US" dirty="0" smtClean="0"/>
              <a:t>ournals </a:t>
            </a:r>
            <a:r>
              <a:rPr lang="en-US" dirty="0"/>
              <a:t>require that DNA and RNA sequencing data is made available </a:t>
            </a:r>
            <a:r>
              <a:rPr lang="en-US" dirty="0" smtClean="0"/>
              <a:t>online. 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0" y="1041273"/>
            <a:ext cx="9000000" cy="3683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2915816" y="5373216"/>
            <a:ext cx="290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doi</a:t>
            </a:r>
            <a:r>
              <a:rPr lang="fr-FR" dirty="0" smtClean="0"/>
              <a:t>:10.1093/</a:t>
            </a:r>
            <a:r>
              <a:rPr lang="fr-FR" dirty="0" err="1" smtClean="0"/>
              <a:t>molbev</a:t>
            </a:r>
            <a:r>
              <a:rPr lang="fr-FR" dirty="0" smtClean="0"/>
              <a:t>/msv049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Z:\Dropbox\Alex_thesis\images\ecto_life_cy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59340" y="2687421"/>
            <a:ext cx="43169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196883" y="2027153"/>
            <a:ext cx="1800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27A9E1"/>
                </a:solidFill>
                <a:latin typeface="Calibri" panose="020F0502020204030204" pitchFamily="34" charset="0"/>
              </a:rPr>
              <a:t>GA immature male</a:t>
            </a:r>
            <a:endParaRPr lang="en-GB" sz="1600" dirty="0">
              <a:solidFill>
                <a:srgbClr val="27A9E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56176" y="2132856"/>
            <a:ext cx="1960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EC008B"/>
                </a:solidFill>
                <a:latin typeface="Calibri" panose="020F0502020204030204" pitchFamily="34" charset="0"/>
              </a:rPr>
              <a:t>GA immature female</a:t>
            </a:r>
            <a:endParaRPr lang="en-GB" sz="1600" dirty="0">
              <a:solidFill>
                <a:srgbClr val="EC008B"/>
              </a:solidFill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556111" y="6140705"/>
            <a:ext cx="1704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EC008B"/>
                </a:solidFill>
                <a:latin typeface="Calibri" panose="020F0502020204030204" pitchFamily="34" charset="0"/>
              </a:rPr>
              <a:t>GA mature female</a:t>
            </a:r>
            <a:endParaRPr lang="en-GB" sz="1600" dirty="0">
              <a:solidFill>
                <a:srgbClr val="EC008B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29338" y="6140705"/>
            <a:ext cx="1637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27A9E1"/>
                </a:solidFill>
                <a:latin typeface="Calibri" panose="020F0502020204030204" pitchFamily="34" charset="0"/>
              </a:rPr>
              <a:t>GA mature male </a:t>
            </a:r>
            <a:endParaRPr lang="en-GB" sz="1600" dirty="0">
              <a:solidFill>
                <a:srgbClr val="27A9E1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>
            <a:endCxn id="5" idx="2"/>
          </p:cNvCxnSpPr>
          <p:nvPr/>
        </p:nvCxnSpPr>
        <p:spPr>
          <a:xfrm flipH="1" flipV="1">
            <a:off x="2097226" y="2365707"/>
            <a:ext cx="2620572" cy="991285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6" idx="2"/>
          </p:cNvCxnSpPr>
          <p:nvPr/>
        </p:nvCxnSpPr>
        <p:spPr>
          <a:xfrm flipV="1">
            <a:off x="6408203" y="2471410"/>
            <a:ext cx="728306" cy="54582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7" idx="0"/>
          </p:cNvCxnSpPr>
          <p:nvPr/>
        </p:nvCxnSpPr>
        <p:spPr>
          <a:xfrm>
            <a:off x="6012160" y="5481890"/>
            <a:ext cx="396043" cy="658815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endCxn id="8" idx="0"/>
          </p:cNvCxnSpPr>
          <p:nvPr/>
        </p:nvCxnSpPr>
        <p:spPr>
          <a:xfrm flipH="1">
            <a:off x="2647928" y="4941168"/>
            <a:ext cx="2248108" cy="1199537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47"/>
          <p:cNvSpPr txBox="1">
            <a:spLocks noChangeArrowheads="1"/>
          </p:cNvSpPr>
          <p:nvPr/>
        </p:nvSpPr>
        <p:spPr bwMode="auto">
          <a:xfrm>
            <a:off x="2735796" y="690300"/>
            <a:ext cx="36724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fr-F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charset="0"/>
              </a:rPr>
              <a:t>Male</a:t>
            </a:r>
            <a:r>
              <a:rPr lang="fr-FR" sz="16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and</a:t>
            </a:r>
            <a:r>
              <a:rPr lang="fr-FR" sz="16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fr-FR" sz="1600" b="1" dirty="0" err="1">
                <a:solidFill>
                  <a:srgbClr val="FF0066"/>
                </a:solidFill>
                <a:latin typeface="Calibri" panose="020F0502020204030204" pitchFamily="34" charset="0"/>
                <a:cs typeface="Arial" charset="0"/>
              </a:rPr>
              <a:t>female</a:t>
            </a:r>
            <a:r>
              <a:rPr lang="fr-FR" sz="1600" dirty="0">
                <a:solidFill>
                  <a:srgbClr val="FF0066"/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near-isogenic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lines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 (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inbred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 for 8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generations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467544" y="1340768"/>
            <a:ext cx="825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Trouver les différentes librairies RNA-</a:t>
            </a:r>
            <a:r>
              <a:rPr lang="fr-FR" dirty="0" err="1" smtClean="0"/>
              <a:t>seq</a:t>
            </a:r>
            <a:r>
              <a:rPr lang="fr-FR" dirty="0" smtClean="0"/>
              <a:t> utilisés dans l’article sur le site web NCBI SRA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43608" y="3356992"/>
            <a:ext cx="3843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Nombre d’échantillons et de </a:t>
            </a:r>
            <a:r>
              <a:rPr lang="fr-FR" dirty="0" err="1" smtClean="0"/>
              <a:t>réplicats</a:t>
            </a:r>
            <a:r>
              <a:rPr lang="fr-FR" dirty="0" smtClean="0"/>
              <a:t> ?</a:t>
            </a:r>
          </a:p>
          <a:p>
            <a:endParaRPr lang="fr-FR" dirty="0"/>
          </a:p>
          <a:p>
            <a:r>
              <a:rPr lang="fr-FR" dirty="0" smtClean="0"/>
              <a:t>Nombre de </a:t>
            </a:r>
            <a:r>
              <a:rPr lang="fr-FR" dirty="0" err="1" smtClean="0"/>
              <a:t>reads</a:t>
            </a:r>
            <a:r>
              <a:rPr lang="fr-FR" dirty="0" smtClean="0"/>
              <a:t> / </a:t>
            </a:r>
            <a:r>
              <a:rPr lang="fr-FR" dirty="0" err="1" smtClean="0"/>
              <a:t>réplicat</a:t>
            </a:r>
            <a:r>
              <a:rPr lang="fr-FR" dirty="0" smtClean="0"/>
              <a:t>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2"/>
          <p:cNvGrpSpPr/>
          <p:nvPr/>
        </p:nvGrpSpPr>
        <p:grpSpPr>
          <a:xfrm>
            <a:off x="112570" y="770757"/>
            <a:ext cx="4307173" cy="816022"/>
            <a:chOff x="2299463" y="429894"/>
            <a:chExt cx="5095303" cy="965338"/>
          </a:xfrm>
          <a:effectLst/>
        </p:grpSpPr>
        <p:sp>
          <p:nvSpPr>
            <p:cNvPr id="11" name="Rectangle 10"/>
            <p:cNvSpPr/>
            <p:nvPr/>
          </p:nvSpPr>
          <p:spPr>
            <a:xfrm>
              <a:off x="7161909" y="76314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42078" y="1083006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35460" y="1207637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54774" y="788538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60148" y="46361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73071" y="594596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99463" y="606221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981964" y="539963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96261" y="1083006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38344" y="119149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27375" y="1031668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85261" y="99012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12842" y="677899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62777" y="74699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07992" y="733218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7993" y="42989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33719" y="896705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19282" y="553053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501054" y="61601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2281" y="979793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30229" y="486108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81228" y="990125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650735" y="816307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00062" y="466773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02853" y="726870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34546" y="512982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32769" y="938249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443418" y="1073213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096694" y="1124551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90872" y="1167140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320599" y="719444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46749" y="1229056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0" y="830083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06627" y="990125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49197" y="491383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337191" y="920813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91589" y="754637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643717" y="1276950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03112" y="114596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07300" y="616014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25383" y="1312144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2264" y="92239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144055" y="927163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60146" y="622365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05401" y="50515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0071" y="65755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297465" y="122905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54777" y="123540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58283" y="123540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317542" y="46996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973256" y="979794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84435" y="1231172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74719" y="83772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734604" y="80626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</p:grpSp>
      <p:cxnSp>
        <p:nvCxnSpPr>
          <p:cNvPr id="65" name="Connecteur droit avec flèche 64"/>
          <p:cNvCxnSpPr/>
          <p:nvPr/>
        </p:nvCxnSpPr>
        <p:spPr>
          <a:xfrm>
            <a:off x="4572000" y="1220860"/>
            <a:ext cx="556152" cy="8399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e 65"/>
          <p:cNvGrpSpPr/>
          <p:nvPr/>
        </p:nvGrpSpPr>
        <p:grpSpPr>
          <a:xfrm>
            <a:off x="3358579" y="2153800"/>
            <a:ext cx="3074914" cy="1008112"/>
            <a:chOff x="1979712" y="2451658"/>
            <a:chExt cx="3074914" cy="1008112"/>
          </a:xfrm>
        </p:grpSpPr>
        <p:grpSp>
          <p:nvGrpSpPr>
            <p:cNvPr id="67" name="Group 177"/>
            <p:cNvGrpSpPr/>
            <p:nvPr/>
          </p:nvGrpSpPr>
          <p:grpSpPr>
            <a:xfrm>
              <a:off x="2708036" y="3376690"/>
              <a:ext cx="2340385" cy="83080"/>
              <a:chOff x="1613129" y="5068468"/>
              <a:chExt cx="6351786" cy="182407"/>
            </a:xfrm>
            <a:solidFill>
              <a:schemeClr val="tx1">
                <a:lumMod val="75000"/>
                <a:lumOff val="25000"/>
              </a:schemeClr>
            </a:solidFill>
          </p:grpSpPr>
          <p:cxnSp>
            <p:nvCxnSpPr>
              <p:cNvPr id="146" name="Straight Connector 178"/>
              <p:cNvCxnSpPr/>
              <p:nvPr/>
            </p:nvCxnSpPr>
            <p:spPr>
              <a:xfrm>
                <a:off x="2566252" y="5159000"/>
                <a:ext cx="4156027" cy="1335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Rectangle 146"/>
              <p:cNvSpPr/>
              <p:nvPr/>
            </p:nvSpPr>
            <p:spPr>
              <a:xfrm>
                <a:off x="3472007" y="5068468"/>
                <a:ext cx="2160596" cy="1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grpSp>
            <p:nvGrpSpPr>
              <p:cNvPr id="148" name="Group 45"/>
              <p:cNvGrpSpPr/>
              <p:nvPr/>
            </p:nvGrpSpPr>
            <p:grpSpPr>
              <a:xfrm>
                <a:off x="1613129" y="5068471"/>
                <a:ext cx="1095861" cy="182404"/>
                <a:chOff x="1051067" y="2273996"/>
                <a:chExt cx="1322360" cy="217115"/>
              </a:xfrm>
              <a:grpFill/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1051067" y="2273996"/>
                  <a:ext cx="1322360" cy="21711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876049" y="2273999"/>
                  <a:ext cx="497378" cy="2171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49" name="Rectangle 148"/>
              <p:cNvSpPr/>
              <p:nvPr/>
            </p:nvSpPr>
            <p:spPr>
              <a:xfrm>
                <a:off x="6327692" y="5068468"/>
                <a:ext cx="1637223" cy="18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327695" y="5068468"/>
                <a:ext cx="305856" cy="1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68" name="Groupe 109"/>
            <p:cNvGrpSpPr/>
            <p:nvPr/>
          </p:nvGrpSpPr>
          <p:grpSpPr>
            <a:xfrm>
              <a:off x="1979712" y="2451658"/>
              <a:ext cx="3074914" cy="766817"/>
              <a:chOff x="18796" y="2773008"/>
              <a:chExt cx="3074914" cy="766817"/>
            </a:xfrm>
          </p:grpSpPr>
          <p:cxnSp>
            <p:nvCxnSpPr>
              <p:cNvPr id="69" name="Straight Connector 226"/>
              <p:cNvCxnSpPr/>
              <p:nvPr/>
            </p:nvCxnSpPr>
            <p:spPr>
              <a:xfrm>
                <a:off x="1046579" y="3023673"/>
                <a:ext cx="61287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229"/>
              <p:cNvCxnSpPr/>
              <p:nvPr/>
            </p:nvCxnSpPr>
            <p:spPr>
              <a:xfrm>
                <a:off x="1069908" y="3105458"/>
                <a:ext cx="614414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233"/>
              <p:cNvCxnSpPr/>
              <p:nvPr/>
            </p:nvCxnSpPr>
            <p:spPr>
              <a:xfrm rot="10800000" flipH="1" flipV="1">
                <a:off x="2204951" y="3118921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38"/>
              <p:cNvCxnSpPr/>
              <p:nvPr/>
            </p:nvCxnSpPr>
            <p:spPr>
              <a:xfrm rot="10800000" flipH="1" flipV="1">
                <a:off x="2137371" y="3200706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249"/>
              <p:cNvCxnSpPr/>
              <p:nvPr/>
            </p:nvCxnSpPr>
            <p:spPr>
              <a:xfrm rot="10800000" flipH="1" flipV="1">
                <a:off x="1035083" y="3275977"/>
                <a:ext cx="39986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252"/>
              <p:cNvCxnSpPr/>
              <p:nvPr/>
            </p:nvCxnSpPr>
            <p:spPr>
              <a:xfrm rot="10800000" flipH="1" flipV="1">
                <a:off x="1024671" y="3357762"/>
                <a:ext cx="39986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432"/>
              <p:cNvCxnSpPr/>
              <p:nvPr/>
            </p:nvCxnSpPr>
            <p:spPr>
              <a:xfrm rot="10800000" flipH="1" flipV="1">
                <a:off x="2133950" y="3288763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435"/>
              <p:cNvCxnSpPr/>
              <p:nvPr/>
            </p:nvCxnSpPr>
            <p:spPr>
              <a:xfrm rot="10800000" flipH="1" flipV="1">
                <a:off x="2167220" y="3364275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438"/>
              <p:cNvCxnSpPr/>
              <p:nvPr/>
            </p:nvCxnSpPr>
            <p:spPr>
              <a:xfrm rot="10800000" flipH="1" flipV="1">
                <a:off x="2192086" y="3038338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241"/>
              <p:cNvCxnSpPr>
                <a:stCxn id="87" idx="3"/>
              </p:cNvCxnSpPr>
              <p:nvPr/>
            </p:nvCxnSpPr>
            <p:spPr>
              <a:xfrm>
                <a:off x="467655" y="2797012"/>
                <a:ext cx="120613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1033919" y="2998583"/>
                <a:ext cx="79252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654969" y="2998583"/>
                <a:ext cx="26417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060917" y="3080367"/>
                <a:ext cx="52834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52614" y="3080367"/>
                <a:ext cx="79252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79476" y="3092913"/>
                <a:ext cx="26417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470585" y="3092913"/>
                <a:ext cx="105669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089064" y="3174697"/>
                <a:ext cx="11623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468231" y="3174697"/>
                <a:ext cx="42268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88697" y="2773008"/>
                <a:ext cx="78957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656754" y="2773008"/>
                <a:ext cx="66189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cxnSp>
            <p:nvCxnSpPr>
              <p:cNvPr id="89" name="Straight Connector 244"/>
              <p:cNvCxnSpPr/>
              <p:nvPr/>
            </p:nvCxnSpPr>
            <p:spPr>
              <a:xfrm flipV="1">
                <a:off x="457372" y="2874528"/>
                <a:ext cx="122047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/>
              <p:cNvSpPr/>
              <p:nvPr/>
            </p:nvSpPr>
            <p:spPr>
              <a:xfrm>
                <a:off x="366379" y="2854793"/>
                <a:ext cx="105669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658079" y="2854793"/>
                <a:ext cx="47551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036274" y="3249969"/>
                <a:ext cx="79252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412713" y="3249969"/>
                <a:ext cx="79252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978884" y="3331754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410359" y="3331754"/>
                <a:ext cx="26417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725151" y="2929584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888473" y="2929824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051795" y="2936337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587414" y="3256001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750736" y="3256242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914058" y="3262755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661986" y="3337786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870154" y="3338026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747885" y="3005336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788369" y="3080848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908035" y="3175178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738938" y="3175418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557296" y="3175659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84590" y="3168184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947912" y="3168425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53478" y="3086880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810175" y="3005576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10424" y="3250450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22863" y="3332234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09815" y="3251536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497" y="3251776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98120" y="3176745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92097" y="3333801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11266" y="3107986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616503" y="3337786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811186" y="3344299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588590" y="3262755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2783272" y="3269268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551677" y="3178847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2885783" y="3181691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620323" y="3093874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2943422" y="3100387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8796" y="3434433"/>
                <a:ext cx="3064264" cy="1053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074637" y="3262755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68479" y="3262755"/>
                <a:ext cx="26417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144597" y="3338267"/>
                <a:ext cx="63401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468728" y="3338267"/>
                <a:ext cx="79252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154787" y="3012330"/>
                <a:ext cx="52834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467910" y="3012330"/>
                <a:ext cx="79252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667451" y="3025115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2542258" y="2937539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630316" y="2868780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705829" y="2950565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781761" y="3097543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2847804" y="3031500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724345" y="3178022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959164" y="3266079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982829" y="3084517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949683" y="3012674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5871" y="3334117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153" name="ZoneTexte 152"/>
          <p:cNvSpPr txBox="1"/>
          <p:nvPr/>
        </p:nvSpPr>
        <p:spPr>
          <a:xfrm>
            <a:off x="1177739" y="4077072"/>
            <a:ext cx="37732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	</a:t>
            </a:r>
            <a:r>
              <a:rPr lang="fr-FR" sz="1600" dirty="0" smtClean="0">
                <a:solidFill>
                  <a:schemeClr val="accent3">
                    <a:lumMod val="75000"/>
                  </a:schemeClr>
                </a:solidFill>
              </a:rPr>
              <a:t>Cond. 1</a:t>
            </a:r>
            <a:r>
              <a:rPr lang="fr-FR" sz="1600" dirty="0" smtClean="0"/>
              <a:t>	</a:t>
            </a:r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Cond.2</a:t>
            </a:r>
            <a:r>
              <a:rPr lang="fr-FR" sz="1600" dirty="0" smtClean="0"/>
              <a:t>	</a:t>
            </a: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</a:rPr>
              <a:t>Cond.3</a:t>
            </a:r>
          </a:p>
          <a:p>
            <a:r>
              <a:rPr lang="fr-FR" sz="1600" dirty="0" smtClean="0"/>
              <a:t>Gene_1	10	25	600</a:t>
            </a:r>
          </a:p>
          <a:p>
            <a:r>
              <a:rPr lang="fr-FR" sz="1600" dirty="0" smtClean="0"/>
              <a:t>Gene_2	27	35	40</a:t>
            </a:r>
          </a:p>
          <a:p>
            <a:r>
              <a:rPr lang="fr-FR" sz="1600" dirty="0" smtClean="0"/>
              <a:t>…</a:t>
            </a:r>
          </a:p>
          <a:p>
            <a:r>
              <a:rPr lang="fr-FR" sz="1600" dirty="0" err="1" smtClean="0"/>
              <a:t>Gene_n</a:t>
            </a:r>
            <a:r>
              <a:rPr lang="fr-FR" sz="1600" dirty="0" smtClean="0"/>
              <a:t>	85	12	55</a:t>
            </a:r>
            <a:endParaRPr lang="fr-FR" sz="1600" dirty="0"/>
          </a:p>
        </p:txBody>
      </p:sp>
      <p:cxnSp>
        <p:nvCxnSpPr>
          <p:cNvPr id="154" name="Connecteur droit avec flèche 153"/>
          <p:cNvCxnSpPr>
            <a:endCxn id="153" idx="0"/>
          </p:cNvCxnSpPr>
          <p:nvPr/>
        </p:nvCxnSpPr>
        <p:spPr>
          <a:xfrm flipH="1">
            <a:off x="3064360" y="3284984"/>
            <a:ext cx="2026160" cy="7920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3972"/>
          <a:stretch>
            <a:fillRect/>
          </a:stretch>
        </p:blipFill>
        <p:spPr bwMode="auto">
          <a:xfrm>
            <a:off x="6012160" y="5085184"/>
            <a:ext cx="811060" cy="78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56" name="Connecteur droit avec flèche 155"/>
          <p:cNvCxnSpPr/>
          <p:nvPr/>
        </p:nvCxnSpPr>
        <p:spPr>
          <a:xfrm>
            <a:off x="4952851" y="4754180"/>
            <a:ext cx="1017248" cy="7195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_images/count_mod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484784"/>
            <a:ext cx="5521846" cy="49598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619672" y="12687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https://bioconductor.org/packages/release/bioc/html/DESeq2.html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93</Words>
  <Application>Microsoft Office PowerPoint</Application>
  <PresentationFormat>Affichage à l'écran (4:3)</PresentationFormat>
  <Paragraphs>34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The brown alga model for functional and evolutionary analysis of sex determination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</vt:vector>
  </TitlesOfParts>
  <Company>CHRU BREST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acormier</dc:creator>
  <cp:lastModifiedBy>acormier</cp:lastModifiedBy>
  <cp:revision>10</cp:revision>
  <dcterms:created xsi:type="dcterms:W3CDTF">2016-10-24T12:22:23Z</dcterms:created>
  <dcterms:modified xsi:type="dcterms:W3CDTF">2016-10-24T13:49:44Z</dcterms:modified>
</cp:coreProperties>
</file>